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4"/>
  </p:notesMasterIdLst>
  <p:handoutMasterIdLst>
    <p:handoutMasterId r:id="rId55"/>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978" r:id="rId35"/>
    <p:sldId id="979" r:id="rId36"/>
    <p:sldId id="980" r:id="rId37"/>
    <p:sldId id="982" r:id="rId38"/>
    <p:sldId id="1031" r:id="rId39"/>
    <p:sldId id="983" r:id="rId40"/>
    <p:sldId id="984" r:id="rId41"/>
    <p:sldId id="987" r:id="rId42"/>
    <p:sldId id="989" r:id="rId43"/>
    <p:sldId id="990" r:id="rId44"/>
    <p:sldId id="986" r:id="rId45"/>
    <p:sldId id="954" r:id="rId46"/>
    <p:sldId id="964" r:id="rId47"/>
    <p:sldId id="825" r:id="rId48"/>
    <p:sldId id="270" r:id="rId49"/>
    <p:sldId id="1001" r:id="rId50"/>
    <p:sldId id="1030" r:id="rId51"/>
    <p:sldId id="1026" r:id="rId52"/>
    <p:sldId id="1027" r:id="rId53"/>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D8BEE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8" autoAdjust="0"/>
    <p:restoredTop sz="94664" autoAdjust="0"/>
  </p:normalViewPr>
  <p:slideViewPr>
    <p:cSldViewPr snapToGrid="0">
      <p:cViewPr varScale="1">
        <p:scale>
          <a:sx n="118" d="100"/>
          <a:sy n="118" d="100"/>
        </p:scale>
        <p:origin x="688" y="200"/>
      </p:cViewPr>
      <p:guideLst/>
    </p:cSldViewPr>
  </p:slideViewPr>
  <p:notesTextViewPr>
    <p:cViewPr>
      <p:scale>
        <a:sx n="1" d="1"/>
        <a:sy n="1" d="1"/>
      </p:scale>
      <p:origin x="0" y="0"/>
    </p:cViewPr>
  </p:notesTextViewPr>
  <p:notesViewPr>
    <p:cSldViewPr snapToGrid="0">
      <p:cViewPr varScale="1">
        <p:scale>
          <a:sx n="119" d="100"/>
          <a:sy n="119" d="100"/>
        </p:scale>
        <p:origin x="2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2021/9/2</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2021/9/2</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30</a:t>
            </a:fld>
            <a:endParaRPr kumimoji="1" lang="ja-JP" altLang="en-US"/>
          </a:p>
        </p:txBody>
      </p:sp>
    </p:spTree>
    <p:extLst>
      <p:ext uri="{BB962C8B-B14F-4D97-AF65-F5344CB8AC3E}">
        <p14:creationId xmlns:p14="http://schemas.microsoft.com/office/powerpoint/2010/main" val="2787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2021/9/2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2021/9/2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2021/9/2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2021/9/2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2021/9/2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2021/9/2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2021/9/2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2021/9/2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2021/9/2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2021/9/2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2021/9/2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2021/9/2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6" name="角丸四角形 129">
            <a:extLst>
              <a:ext uri="{FF2B5EF4-FFF2-40B4-BE49-F238E27FC236}">
                <a16:creationId xmlns:a16="http://schemas.microsoft.com/office/drawing/2014/main" id="{D781DC24-2661-48DA-8CAC-099A6F597761}"/>
              </a:ext>
            </a:extLst>
          </p:cNvPr>
          <p:cNvSpPr/>
          <p:nvPr/>
        </p:nvSpPr>
        <p:spPr>
          <a:xfrm>
            <a:off x="3458501" y="4739560"/>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マウスで何かを決めているエスイーさん</a:t>
            </a:r>
          </a:p>
        </p:txBody>
      </p:sp>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2" name="角丸四角形 129">
            <a:extLst>
              <a:ext uri="{FF2B5EF4-FFF2-40B4-BE49-F238E27FC236}">
                <a16:creationId xmlns:a16="http://schemas.microsoft.com/office/drawing/2014/main" id="{F997CE71-3467-40D8-80BC-DE1D41782246}"/>
              </a:ext>
            </a:extLst>
          </p:cNvPr>
          <p:cNvSpPr/>
          <p:nvPr/>
        </p:nvSpPr>
        <p:spPr>
          <a:xfrm>
            <a:off x="6499651" y="972218"/>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箱を準備するエスイーさん</a:t>
            </a:r>
          </a:p>
        </p:txBody>
      </p:sp>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261968"/>
            <a:ext cx="4422704" cy="1293589"/>
            <a:chOff x="4814860" y="1482847"/>
            <a:chExt cx="4210428" cy="1293589"/>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1082642"/>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2033506235"/>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endParaRPr kumimoji="1" lang="ja-JP" altLang="en-US" sz="1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endParaRPr kumimoji="1" lang="ja-JP" altLang="en-US" sz="1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5233906"/>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29359"/>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a:t>
              </a:r>
              <a:r>
                <a:rPr kumimoji="1" lang="ja-JP" altLang="en-US" sz="1200">
                  <a:solidFill>
                    <a:schemeClr val="tx1"/>
                  </a:solidFill>
                  <a:latin typeface="メイリオ" panose="020B0604030504040204" pitchFamily="50" charset="-128"/>
                  <a:ea typeface="メイリオ" panose="020B0604030504040204" pitchFamily="50" charset="-128"/>
                </a:rPr>
                <a:t>表示しろ</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5" y="4551164"/>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9" y="2961721"/>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8" y="5059089"/>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テキスト ボックス 17">
            <a:extLst>
              <a:ext uri="{FF2B5EF4-FFF2-40B4-BE49-F238E27FC236}">
                <a16:creationId xmlns:a16="http://schemas.microsoft.com/office/drawing/2014/main" id="{FFAD3AAA-2B42-4BB6-AAA0-821202E23D27}"/>
              </a:ext>
            </a:extLst>
          </p:cNvPr>
          <p:cNvSpPr txBox="1"/>
          <p:nvPr/>
        </p:nvSpPr>
        <p:spPr>
          <a:xfrm>
            <a:off x="142342" y="1323217"/>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19" name="正方形/長方形 18">
            <a:extLst>
              <a:ext uri="{FF2B5EF4-FFF2-40B4-BE49-F238E27FC236}">
                <a16:creationId xmlns:a16="http://schemas.microsoft.com/office/drawing/2014/main" id="{539E86E8-59C2-44B3-AA1B-FBFE51DA81FA}"/>
              </a:ext>
            </a:extLst>
          </p:cNvPr>
          <p:cNvSpPr/>
          <p:nvPr/>
        </p:nvSpPr>
        <p:spPr>
          <a:xfrm>
            <a:off x="336058" y="210498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EAAB86CB-2199-4789-92C5-37777B5640F3}"/>
              </a:ext>
            </a:extLst>
          </p:cNvPr>
          <p:cNvSpPr/>
          <p:nvPr/>
        </p:nvSpPr>
        <p:spPr>
          <a:xfrm>
            <a:off x="3845733" y="675577"/>
            <a:ext cx="2642084" cy="1140450"/>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が何個あるか数えなさい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180442" y="3480450"/>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424907" y="389346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161075" y="5089395"/>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236498" y="5621640"/>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861859" y="1512847"/>
            <a:ext cx="4280091" cy="1573110"/>
            <a:chOff x="4814860" y="1423482"/>
            <a:chExt cx="4311884" cy="1185038"/>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727817"/>
              <a:ext cx="4311884" cy="88070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に入っているオブジェクトの数を数えて表示しろ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この場合、</a:t>
              </a:r>
              <a:r>
                <a:rPr kumimoji="1" lang="en"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 2, ‘</a:t>
              </a:r>
              <a:r>
                <a:rPr kumimoji="1" lang="ja-JP" altLang="en-US" sz="120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 1, ‘</a:t>
              </a:r>
              <a:r>
                <a:rPr kumimoji="1" lang="ja-JP" altLang="en-US" sz="120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 1, ‘</a:t>
              </a:r>
              <a:r>
                <a:rPr kumimoji="1" lang="ja-JP" altLang="en-US" sz="120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 1, ‘</a:t>
              </a:r>
              <a:r>
                <a:rPr kumimoji="1" lang="ja-JP" altLang="en-US" sz="120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 1)</a:t>
              </a:r>
              <a:r>
                <a:rPr kumimoji="1" lang="ja-JP" altLang="en-US" sz="1200">
                  <a:solidFill>
                    <a:schemeClr val="tx1"/>
                  </a:solidFill>
                  <a:latin typeface="メイリオ" panose="020B0604030504040204" pitchFamily="50" charset="-128"/>
                  <a:ea typeface="メイリオ" panose="020B0604030504040204" pitchFamily="50" charset="-128"/>
                </a:rPr>
                <a:t>が表示される。</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3" y="1423482"/>
              <a:ext cx="1524000" cy="323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320101" y="3329146"/>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7824FC38-3E77-414A-90F0-4B8AB4C69EF7}"/>
              </a:ext>
            </a:extLst>
          </p:cNvPr>
          <p:cNvGrpSpPr/>
          <p:nvPr/>
        </p:nvGrpSpPr>
        <p:grpSpPr>
          <a:xfrm>
            <a:off x="4811503" y="3809842"/>
            <a:ext cx="4280091" cy="878903"/>
            <a:chOff x="4833695" y="1482847"/>
            <a:chExt cx="4311884" cy="878903"/>
          </a:xfrm>
        </p:grpSpPr>
        <p:sp>
          <p:nvSpPr>
            <p:cNvPr id="32" name="四角形: 角を丸くする 27">
              <a:extLst>
                <a:ext uri="{FF2B5EF4-FFF2-40B4-BE49-F238E27FC236}">
                  <a16:creationId xmlns:a16="http://schemas.microsoft.com/office/drawing/2014/main" id="{9DA39C60-2768-174E-B7BB-0E92C6914CB4}"/>
                </a:ext>
              </a:extLst>
            </p:cNvPr>
            <p:cNvSpPr/>
            <p:nvPr/>
          </p:nvSpPr>
          <p:spPr>
            <a:xfrm>
              <a:off x="4833695" y="1776975"/>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１</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の中の文字を数字として表示しろ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3" name="四角形: 角を丸くする 28">
              <a:extLst>
                <a:ext uri="{FF2B5EF4-FFF2-40B4-BE49-F238E27FC236}">
                  <a16:creationId xmlns:a16="http://schemas.microsoft.com/office/drawing/2014/main" id="{2AEF8A21-2CF2-894E-B2D2-93369D068B1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4" name="グループ化 33">
            <a:extLst>
              <a:ext uri="{FF2B5EF4-FFF2-40B4-BE49-F238E27FC236}">
                <a16:creationId xmlns:a16="http://schemas.microsoft.com/office/drawing/2014/main" id="{6DEAA3AF-FADC-A44D-948B-AA567AA56ED7}"/>
              </a:ext>
            </a:extLst>
          </p:cNvPr>
          <p:cNvGrpSpPr/>
          <p:nvPr/>
        </p:nvGrpSpPr>
        <p:grpSpPr>
          <a:xfrm>
            <a:off x="4731025" y="5687859"/>
            <a:ext cx="4280091" cy="795720"/>
            <a:chOff x="4814860" y="1482847"/>
            <a:chExt cx="4311884" cy="795720"/>
          </a:xfrm>
        </p:grpSpPr>
        <p:sp>
          <p:nvSpPr>
            <p:cNvPr id="35" name="四角形: 角を丸くする 27">
              <a:extLst>
                <a:ext uri="{FF2B5EF4-FFF2-40B4-BE49-F238E27FC236}">
                  <a16:creationId xmlns:a16="http://schemas.microsoft.com/office/drawing/2014/main" id="{924DBE20-84B5-524F-9BAA-85B9EB645A34}"/>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1,2,3,4,4,5,</a:t>
              </a:r>
              <a:r>
                <a:rPr kumimoji="1" lang="ja-JP" altLang="en-US" sz="1200">
                  <a:solidFill>
                    <a:schemeClr val="tx1"/>
                  </a:solidFill>
                  <a:latin typeface="メイリオ" panose="020B0604030504040204" pitchFamily="50" charset="-128"/>
                  <a:ea typeface="メイリオ" panose="020B0604030504040204" pitchFamily="50" charset="-128"/>
                </a:rPr>
                <a:t>を‘：’で区切って表示しろ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28">
              <a:extLst>
                <a:ext uri="{FF2B5EF4-FFF2-40B4-BE49-F238E27FC236}">
                  <a16:creationId xmlns:a16="http://schemas.microsoft.com/office/drawing/2014/main" id="{9B056BAF-8578-8A46-9355-EB777D997FE8}"/>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3" name="吹き出し: 角を丸めた四角形 22">
            <a:extLst>
              <a:ext uri="{FF2B5EF4-FFF2-40B4-BE49-F238E27FC236}">
                <a16:creationId xmlns:a16="http://schemas.microsoft.com/office/drawing/2014/main" id="{0F43879A-EE4D-4F68-AC47-22087C4C3220}"/>
              </a:ext>
            </a:extLst>
          </p:cNvPr>
          <p:cNvSpPr/>
          <p:nvPr/>
        </p:nvSpPr>
        <p:spPr>
          <a:xfrm>
            <a:off x="3440984" y="3120502"/>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cxnSp>
        <p:nvCxnSpPr>
          <p:cNvPr id="37" name="直線コネクタ 36">
            <a:extLst>
              <a:ext uri="{FF2B5EF4-FFF2-40B4-BE49-F238E27FC236}">
                <a16:creationId xmlns:a16="http://schemas.microsoft.com/office/drawing/2014/main" id="{ECA901F0-A9F2-5F4A-B3EB-E07D67E8999A}"/>
              </a:ext>
            </a:extLst>
          </p:cNvPr>
          <p:cNvCxnSpPr/>
          <p:nvPr/>
        </p:nvCxnSpPr>
        <p:spPr>
          <a:xfrm>
            <a:off x="236498" y="498959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6" name="吹き出し: 角を丸めた四角形 25">
            <a:extLst>
              <a:ext uri="{FF2B5EF4-FFF2-40B4-BE49-F238E27FC236}">
                <a16:creationId xmlns:a16="http://schemas.microsoft.com/office/drawing/2014/main" id="{1B6B2BCF-E5C7-4B40-8581-C896D259BBD9}"/>
              </a:ext>
            </a:extLst>
          </p:cNvPr>
          <p:cNvSpPr/>
          <p:nvPr/>
        </p:nvSpPr>
        <p:spPr>
          <a:xfrm>
            <a:off x="3167078" y="4912045"/>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を使って区切って表示しなさい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99063" y="1230776"/>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AF5D540-5BE6-4A69-84D2-871C4BA9902E}"/>
              </a:ext>
            </a:extLst>
          </p:cNvPr>
          <p:cNvSpPr/>
          <p:nvPr/>
        </p:nvSpPr>
        <p:spPr>
          <a:xfrm>
            <a:off x="258876" y="182940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8" name="吹き出し: 角を丸めた四角形 7">
            <a:extLst>
              <a:ext uri="{FF2B5EF4-FFF2-40B4-BE49-F238E27FC236}">
                <a16:creationId xmlns:a16="http://schemas.microsoft.com/office/drawing/2014/main" id="{54D0D17B-6DDB-4CEE-B525-D7BD2E29C739}"/>
              </a:ext>
            </a:extLst>
          </p:cNvPr>
          <p:cNvSpPr/>
          <p:nvPr/>
        </p:nvSpPr>
        <p:spPr>
          <a:xfrm>
            <a:off x="2795945" y="924723"/>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文字の中にスがあれば</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カにしなさい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111212" y="3841642"/>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D9E505F3-47C5-4EF7-A7DA-03041DAAE94E}"/>
              </a:ext>
            </a:extLst>
          </p:cNvPr>
          <p:cNvSpPr/>
          <p:nvPr/>
        </p:nvSpPr>
        <p:spPr>
          <a:xfrm>
            <a:off x="199063" y="462012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32" name="吹き出し: 角を丸めた四角形 31">
            <a:extLst>
              <a:ext uri="{FF2B5EF4-FFF2-40B4-BE49-F238E27FC236}">
                <a16:creationId xmlns:a16="http://schemas.microsoft.com/office/drawing/2014/main" id="{8B054151-0CBA-4114-952C-B310A2B5647F}"/>
              </a:ext>
            </a:extLst>
          </p:cNvPr>
          <p:cNvSpPr/>
          <p:nvPr/>
        </p:nvSpPr>
        <p:spPr>
          <a:xfrm>
            <a:off x="2573335" y="3777900"/>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入力したものが数字なら</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True</a:t>
            </a:r>
            <a:r>
              <a:rPr kumimoji="1" lang="ja-JP" altLang="en-US" sz="1200" dirty="0">
                <a:solidFill>
                  <a:schemeClr val="tx1"/>
                </a:solidFill>
                <a:latin typeface="メイリオ" panose="020B0604030504040204" pitchFamily="50" charset="-128"/>
                <a:ea typeface="メイリオ" panose="020B0604030504040204" pitchFamily="50" charset="-128"/>
              </a:rPr>
              <a:t>、違うなら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が返ってくる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A7D84FD1-00BB-7048-B239-983C1D1C1A74}"/>
              </a:ext>
            </a:extLst>
          </p:cNvPr>
          <p:cNvGrpSpPr/>
          <p:nvPr/>
        </p:nvGrpSpPr>
        <p:grpSpPr>
          <a:xfrm>
            <a:off x="4679745" y="1638132"/>
            <a:ext cx="4280091" cy="1037111"/>
            <a:chOff x="4814860" y="1241457"/>
            <a:chExt cx="4311884" cy="1037111"/>
          </a:xfrm>
        </p:grpSpPr>
        <p:sp>
          <p:nvSpPr>
            <p:cNvPr id="12" name="四角形: 角を丸くする 27">
              <a:extLst>
                <a:ext uri="{FF2B5EF4-FFF2-40B4-BE49-F238E27FC236}">
                  <a16:creationId xmlns:a16="http://schemas.microsoft.com/office/drawing/2014/main" id="{4D4BB199-226B-2041-8953-67AC5DF3989E}"/>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chemeClr val="tx1"/>
                  </a:solidFill>
                  <a:latin typeface="メイリオ" panose="020B0604030504040204" pitchFamily="50" charset="-128"/>
                  <a:ea typeface="メイリオ" panose="020B0604030504040204" pitchFamily="50" charset="-128"/>
                </a:rPr>
                <a:t>“ストアカ”の文字の中に“ス”があれば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に変換して、</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C12F71BE-96AE-714E-9458-A22BBC0AACCE}"/>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5" name="グループ化 14">
            <a:extLst>
              <a:ext uri="{FF2B5EF4-FFF2-40B4-BE49-F238E27FC236}">
                <a16:creationId xmlns:a16="http://schemas.microsoft.com/office/drawing/2014/main" id="{DBAC443F-17B8-D54C-9065-D658D13C73EB}"/>
              </a:ext>
            </a:extLst>
          </p:cNvPr>
          <p:cNvGrpSpPr/>
          <p:nvPr/>
        </p:nvGrpSpPr>
        <p:grpSpPr>
          <a:xfrm>
            <a:off x="4679745" y="4425297"/>
            <a:ext cx="4280091" cy="1176660"/>
            <a:chOff x="4814860" y="1482847"/>
            <a:chExt cx="4311884" cy="826011"/>
          </a:xfrm>
        </p:grpSpPr>
        <p:sp>
          <p:nvSpPr>
            <p:cNvPr id="16" name="四角形: 角を丸くする 27">
              <a:extLst>
                <a:ext uri="{FF2B5EF4-FFF2-40B4-BE49-F238E27FC236}">
                  <a16:creationId xmlns:a16="http://schemas.microsoft.com/office/drawing/2014/main" id="{ADEE58A9-D16A-C44D-AABD-568D6052ED63}"/>
                </a:ext>
              </a:extLst>
            </p:cNvPr>
            <p:cNvSpPr/>
            <p:nvPr/>
          </p:nvSpPr>
          <p:spPr>
            <a:xfrm>
              <a:off x="4814860" y="1724083"/>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の中に入力された文字を入れなさい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が数字なら</a:t>
              </a:r>
              <a:r>
                <a:rPr kumimoji="1" lang="en-US" altLang="ja-JP" sz="1200" dirty="0">
                  <a:solidFill>
                    <a:schemeClr val="tx1"/>
                  </a:solidFill>
                  <a:latin typeface="メイリオ" panose="020B0604030504040204" pitchFamily="50" charset="-128"/>
                  <a:ea typeface="メイリオ" panose="020B0604030504040204" pitchFamily="50" charset="-128"/>
                </a:rPr>
                <a:t>True</a:t>
              </a:r>
              <a:r>
                <a:rPr kumimoji="1" lang="ja-JP" altLang="en-US" sz="1200">
                  <a:solidFill>
                    <a:schemeClr val="tx1"/>
                  </a:solidFill>
                  <a:latin typeface="メイリオ" panose="020B0604030504040204" pitchFamily="50" charset="-128"/>
                  <a:ea typeface="メイリオ" panose="020B0604030504040204" pitchFamily="50" charset="-128"/>
                </a:rPr>
                <a:t>・文字なら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四角形: 角を丸くする 28">
              <a:extLst>
                <a:ext uri="{FF2B5EF4-FFF2-40B4-BE49-F238E27FC236}">
                  <a16:creationId xmlns:a16="http://schemas.microsoft.com/office/drawing/2014/main" id="{94FD6C5A-6CF2-3948-8ED0-8C76EB3E92B0}"/>
                </a:ext>
              </a:extLst>
            </p:cNvPr>
            <p:cNvSpPr/>
            <p:nvPr/>
          </p:nvSpPr>
          <p:spPr>
            <a:xfrm>
              <a:off x="6158074" y="1482847"/>
              <a:ext cx="1524000" cy="3034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8" name="直線コネクタ 17">
            <a:extLst>
              <a:ext uri="{FF2B5EF4-FFF2-40B4-BE49-F238E27FC236}">
                <a16:creationId xmlns:a16="http://schemas.microsoft.com/office/drawing/2014/main" id="{C9A5092E-347E-C94F-A83B-83B057834C70}"/>
              </a:ext>
            </a:extLst>
          </p:cNvPr>
          <p:cNvCxnSpPr/>
          <p:nvPr/>
        </p:nvCxnSpPr>
        <p:spPr>
          <a:xfrm>
            <a:off x="111212" y="32747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コネクタ 18">
            <a:extLst>
              <a:ext uri="{FF2B5EF4-FFF2-40B4-BE49-F238E27FC236}">
                <a16:creationId xmlns:a16="http://schemas.microsoft.com/office/drawing/2014/main" id="{197E808B-87E1-9447-AA7A-AF4FD6A1EDF3}"/>
              </a:ext>
            </a:extLst>
          </p:cNvPr>
          <p:cNvCxnSpPr/>
          <p:nvPr/>
        </p:nvCxnSpPr>
        <p:spPr>
          <a:xfrm>
            <a:off x="168201" y="4091146"/>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6144" y="1293006"/>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8" y="2318512"/>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吹き出し: 角を丸めた四角形 28">
            <a:extLst>
              <a:ext uri="{FF2B5EF4-FFF2-40B4-BE49-F238E27FC236}">
                <a16:creationId xmlns:a16="http://schemas.microsoft.com/office/drawing/2014/main" id="{2A54A988-E451-4F5A-A686-596BC69D6563}"/>
              </a:ext>
            </a:extLst>
          </p:cNvPr>
          <p:cNvSpPr/>
          <p:nvPr/>
        </p:nvSpPr>
        <p:spPr>
          <a:xfrm>
            <a:off x="1976029" y="1602013"/>
            <a:ext cx="2721149"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がもし</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ならあたり</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それ以外ならはずれを表示しなさい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390146427"/>
              </p:ext>
            </p:extLst>
          </p:nvPr>
        </p:nvGraphicFramePr>
        <p:xfrm>
          <a:off x="4609030" y="84870"/>
          <a:ext cx="4210430" cy="2133600"/>
        </p:xfrm>
        <a:graphic>
          <a:graphicData uri="http://schemas.openxmlformats.org/drawingml/2006/table">
            <a:tbl>
              <a:tblPr firstRow="1" bandRow="1">
                <a:tableStyleId>{5C22544A-7EE6-4342-B048-85BDC9FD1C3A}</a:tableStyleId>
              </a:tblPr>
              <a:tblGrid>
                <a:gridCol w="729356">
                  <a:extLst>
                    <a:ext uri="{9D8B030D-6E8A-4147-A177-3AD203B41FA5}">
                      <a16:colId xmlns:a16="http://schemas.microsoft.com/office/drawing/2014/main" val="1899288962"/>
                    </a:ext>
                  </a:extLst>
                </a:gridCol>
                <a:gridCol w="2547257">
                  <a:extLst>
                    <a:ext uri="{9D8B030D-6E8A-4147-A177-3AD203B41FA5}">
                      <a16:colId xmlns:a16="http://schemas.microsoft.com/office/drawing/2014/main" val="3392265261"/>
                    </a:ext>
                  </a:extLst>
                </a:gridCol>
                <a:gridCol w="933817">
                  <a:extLst>
                    <a:ext uri="{9D8B030D-6E8A-4147-A177-3AD203B41FA5}">
                      <a16:colId xmlns:a16="http://schemas.microsoft.com/office/drawing/2014/main" val="2265918455"/>
                    </a:ext>
                  </a:extLst>
                </a:gridCol>
              </a:tblGrid>
              <a:tr h="244642">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endParaRPr kumimoji="1" lang="ja-JP" altLang="en-US" sz="1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49635">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endParaRPr kumimoji="1" lang="ja-JP" altLang="en-US" sz="1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4463792"/>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or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吹き出し: 角を丸めた四角形 15">
            <a:extLst>
              <a:ext uri="{FF2B5EF4-FFF2-40B4-BE49-F238E27FC236}">
                <a16:creationId xmlns:a16="http://schemas.microsoft.com/office/drawing/2014/main" id="{AFABC63E-5C9C-4844-BCE3-2046F38B0DE6}"/>
              </a:ext>
            </a:extLst>
          </p:cNvPr>
          <p:cNvSpPr/>
          <p:nvPr/>
        </p:nvSpPr>
        <p:spPr>
          <a:xfrm>
            <a:off x="2178022" y="3808089"/>
            <a:ext cx="2721149"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がもし</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ならあたり</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それ以外ならはずれを表示しなさい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53920602-5D53-3142-9473-6730F2BE7745}"/>
              </a:ext>
            </a:extLst>
          </p:cNvPr>
          <p:cNvGrpSpPr/>
          <p:nvPr/>
        </p:nvGrpSpPr>
        <p:grpSpPr>
          <a:xfrm>
            <a:off x="4697178" y="2427112"/>
            <a:ext cx="4280091" cy="1037111"/>
            <a:chOff x="4814860" y="1241457"/>
            <a:chExt cx="4311884" cy="1037111"/>
          </a:xfrm>
        </p:grpSpPr>
        <p:sp>
          <p:nvSpPr>
            <p:cNvPr id="12" name="四角形: 角を丸くする 27">
              <a:extLst>
                <a:ext uri="{FF2B5EF4-FFF2-40B4-BE49-F238E27FC236}">
                  <a16:creationId xmlns:a16="http://schemas.microsoft.com/office/drawing/2014/main" id="{1A28A37E-4414-1743-823D-CB75ED2A3E5D}"/>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a:solidFill>
                    <a:schemeClr val="tx1"/>
                  </a:solidFill>
                  <a:latin typeface="メイリオ" panose="020B0604030504040204" pitchFamily="50" charset="-128"/>
                  <a:ea typeface="メイリオ" panose="020B0604030504040204" pitchFamily="50" charset="-128"/>
                </a:rPr>
                <a:t>と等しいなら、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そうでなければ、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はずれ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28">
              <a:extLst>
                <a:ext uri="{FF2B5EF4-FFF2-40B4-BE49-F238E27FC236}">
                  <a16:creationId xmlns:a16="http://schemas.microsoft.com/office/drawing/2014/main" id="{3B33B356-40EF-9E4B-99AC-7C0441455343}"/>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4" name="グループ化 13">
            <a:extLst>
              <a:ext uri="{FF2B5EF4-FFF2-40B4-BE49-F238E27FC236}">
                <a16:creationId xmlns:a16="http://schemas.microsoft.com/office/drawing/2014/main" id="{4DF52C72-88D4-AD4F-9E65-19C32A491429}"/>
              </a:ext>
            </a:extLst>
          </p:cNvPr>
          <p:cNvGrpSpPr/>
          <p:nvPr/>
        </p:nvGrpSpPr>
        <p:grpSpPr>
          <a:xfrm>
            <a:off x="4709959" y="4701738"/>
            <a:ext cx="4280091" cy="1330023"/>
            <a:chOff x="4814860" y="1430053"/>
            <a:chExt cx="4311884" cy="914999"/>
          </a:xfrm>
        </p:grpSpPr>
        <p:sp>
          <p:nvSpPr>
            <p:cNvPr id="17" name="四角形: 角を丸くする 27">
              <a:extLst>
                <a:ext uri="{FF2B5EF4-FFF2-40B4-BE49-F238E27FC236}">
                  <a16:creationId xmlns:a16="http://schemas.microsoft.com/office/drawing/2014/main" id="{CBE05F59-3496-F34A-B29D-A317645949EE}"/>
                </a:ext>
              </a:extLst>
            </p:cNvPr>
            <p:cNvSpPr/>
            <p:nvPr/>
          </p:nvSpPr>
          <p:spPr>
            <a:xfrm>
              <a:off x="4814860" y="1598078"/>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a:solidFill>
                    <a:schemeClr val="tx1"/>
                  </a:solidFill>
                  <a:latin typeface="メイリオ" panose="020B0604030504040204" pitchFamily="50" charset="-128"/>
                  <a:ea typeface="メイリオ" panose="020B0604030504040204" pitchFamily="50" charset="-128"/>
                </a:rPr>
                <a:t>か５なら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a:solidFill>
                    <a:schemeClr val="tx1"/>
                  </a:solidFill>
                  <a:latin typeface="メイリオ" panose="020B0604030504040204" pitchFamily="50" charset="-128"/>
                  <a:ea typeface="メイリオ" panose="020B0604030504040204" pitchFamily="50" charset="-128"/>
                </a:rPr>
                <a:t>なら‘どちらともいえない’を表示しろ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そうでなければ、‘はずれ’を表示しろ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92A895CB-9F6D-7E43-9C2A-4D39C11836AC}"/>
                </a:ext>
              </a:extLst>
            </p:cNvPr>
            <p:cNvSpPr/>
            <p:nvPr/>
          </p:nvSpPr>
          <p:spPr>
            <a:xfrm>
              <a:off x="6084947" y="1430053"/>
              <a:ext cx="1524000" cy="2285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a:extLst>
              <a:ext uri="{FF2B5EF4-FFF2-40B4-BE49-F238E27FC236}">
                <a16:creationId xmlns:a16="http://schemas.microsoft.com/office/drawing/2014/main" id="{36AADDFB-D30D-2045-AE32-E3A26A4FABCA}"/>
              </a:ext>
            </a:extLst>
          </p:cNvPr>
          <p:cNvCxnSpPr/>
          <p:nvPr/>
        </p:nvCxnSpPr>
        <p:spPr>
          <a:xfrm>
            <a:off x="161075" y="278486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CE49F1-93CE-3A45-B4FE-5C42DB455E1F}"/>
              </a:ext>
            </a:extLst>
          </p:cNvPr>
          <p:cNvCxnSpPr/>
          <p:nvPr/>
        </p:nvCxnSpPr>
        <p:spPr>
          <a:xfrm>
            <a:off x="161075" y="465720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290681" y="1657667"/>
            <a:ext cx="4478879" cy="91394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B15D1E63-F9A1-489A-BEB7-7DFEA096381B}"/>
              </a:ext>
            </a:extLst>
          </p:cNvPr>
          <p:cNvSpPr/>
          <p:nvPr/>
        </p:nvSpPr>
        <p:spPr>
          <a:xfrm>
            <a:off x="3008907" y="753362"/>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まで順番に入れていきなさい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1819" y="1203179"/>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199419" y="3382114"/>
            <a:ext cx="4478879" cy="92418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吹き出し: 角を丸めた四角形 28">
            <a:extLst>
              <a:ext uri="{FF2B5EF4-FFF2-40B4-BE49-F238E27FC236}">
                <a16:creationId xmlns:a16="http://schemas.microsoft.com/office/drawing/2014/main" id="{2A54A988-E451-4F5A-A686-596BC69D6563}"/>
              </a:ext>
            </a:extLst>
          </p:cNvPr>
          <p:cNvSpPr/>
          <p:nvPr/>
        </p:nvSpPr>
        <p:spPr>
          <a:xfrm>
            <a:off x="3064356" y="2541577"/>
            <a:ext cx="3331959" cy="938211"/>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配列の値がなくなるまで繰り返しなさい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251457" y="5530375"/>
            <a:ext cx="4478879" cy="102287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2" name="吹き出し: 角を丸めた四角形 11">
            <a:extLst>
              <a:ext uri="{FF2B5EF4-FFF2-40B4-BE49-F238E27FC236}">
                <a16:creationId xmlns:a16="http://schemas.microsoft.com/office/drawing/2014/main" id="{BD2E04C0-7021-41B0-B389-75B4F3A48403}"/>
              </a:ext>
            </a:extLst>
          </p:cNvPr>
          <p:cNvSpPr/>
          <p:nvPr/>
        </p:nvSpPr>
        <p:spPr>
          <a:xfrm>
            <a:off x="3358417" y="4495171"/>
            <a:ext cx="3099533" cy="1184272"/>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ただし</a:t>
            </a:r>
            <a:r>
              <a:rPr kumimoji="1" lang="en-US" altLang="ja-JP" sz="1200" b="1" u="sng" dirty="0">
                <a:solidFill>
                  <a:srgbClr val="FF7C80"/>
                </a:solidFill>
                <a:latin typeface="メイリオ" panose="020B0604030504040204" pitchFamily="50" charset="-128"/>
                <a:ea typeface="メイリオ" panose="020B0604030504040204" pitchFamily="50" charset="-128"/>
              </a:rPr>
              <a:t>1~2</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番目のモノだけ</a:t>
            </a:r>
            <a:r>
              <a:rPr kumimoji="1" lang="en-US" altLang="ja-JP" sz="1200" b="1" u="sng" dirty="0">
                <a:solidFill>
                  <a:srgbClr val="FF7C80"/>
                </a:solidFill>
                <a:latin typeface="メイリオ" panose="020B0604030504040204" pitchFamily="50" charset="-128"/>
                <a:ea typeface="メイリオ" panose="020B0604030504040204" pitchFamily="50" charset="-128"/>
              </a:rPr>
              <a:t>!!</a:t>
            </a: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(3</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番目の直前ものと定義する</a:t>
            </a:r>
            <a:r>
              <a:rPr kumimoji="1" lang="en-US" altLang="ja-JP" sz="1200" b="1" u="sng" dirty="0">
                <a:solidFill>
                  <a:srgbClr val="FF7C80"/>
                </a:solidFill>
                <a:latin typeface="メイリオ" panose="020B0604030504040204" pitchFamily="50" charset="-128"/>
                <a:ea typeface="メイリオ" panose="020B0604030504040204" pitchFamily="50" charset="-128"/>
              </a:rPr>
              <a:t>)</a:t>
            </a: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条件を満たすまで繰り返しなさい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161075" y="287924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161075" y="481728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grpSp>
        <p:nvGrpSpPr>
          <p:cNvPr id="16" name="グループ化 15">
            <a:extLst>
              <a:ext uri="{FF2B5EF4-FFF2-40B4-BE49-F238E27FC236}">
                <a16:creationId xmlns:a16="http://schemas.microsoft.com/office/drawing/2014/main" id="{6F3C146B-2086-5D4B-B068-DFB78BB4830C}"/>
              </a:ext>
            </a:extLst>
          </p:cNvPr>
          <p:cNvGrpSpPr/>
          <p:nvPr/>
        </p:nvGrpSpPr>
        <p:grpSpPr>
          <a:xfrm>
            <a:off x="4863909" y="1506891"/>
            <a:ext cx="4098272" cy="1087526"/>
            <a:chOff x="4814860" y="1642726"/>
            <a:chExt cx="4311884" cy="424437"/>
          </a:xfrm>
        </p:grpSpPr>
        <p:sp>
          <p:nvSpPr>
            <p:cNvPr id="19" name="四角形: 角を丸くする 27">
              <a:extLst>
                <a:ext uri="{FF2B5EF4-FFF2-40B4-BE49-F238E27FC236}">
                  <a16:creationId xmlns:a16="http://schemas.microsoft.com/office/drawing/2014/main" id="{B486CF49-5CD0-F845-BE91-146E37EE04C3}"/>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2EEFF9CE-BBF4-7C4D-86BB-26278BD7D395}"/>
                </a:ext>
              </a:extLst>
            </p:cNvPr>
            <p:cNvSpPr/>
            <p:nvPr/>
          </p:nvSpPr>
          <p:spPr>
            <a:xfrm>
              <a:off x="6139202" y="1642726"/>
              <a:ext cx="1524000" cy="14277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2" name="グループ化 21">
            <a:extLst>
              <a:ext uri="{FF2B5EF4-FFF2-40B4-BE49-F238E27FC236}">
                <a16:creationId xmlns:a16="http://schemas.microsoft.com/office/drawing/2014/main" id="{4E086BC9-7AF3-6146-B83C-9B6C6E932B35}"/>
              </a:ext>
            </a:extLst>
          </p:cNvPr>
          <p:cNvGrpSpPr/>
          <p:nvPr/>
        </p:nvGrpSpPr>
        <p:grpSpPr>
          <a:xfrm>
            <a:off x="4816735" y="3187825"/>
            <a:ext cx="4251358" cy="1211524"/>
            <a:chOff x="4814860" y="1654937"/>
            <a:chExt cx="4430595" cy="396555"/>
          </a:xfrm>
        </p:grpSpPr>
        <p:sp>
          <p:nvSpPr>
            <p:cNvPr id="23" name="四角形: 角を丸くする 27">
              <a:extLst>
                <a:ext uri="{FF2B5EF4-FFF2-40B4-BE49-F238E27FC236}">
                  <a16:creationId xmlns:a16="http://schemas.microsoft.com/office/drawing/2014/main" id="{7110DBC4-6CA1-C345-B9D8-C446A70109AA}"/>
                </a:ext>
              </a:extLst>
            </p:cNvPr>
            <p:cNvSpPr/>
            <p:nvPr/>
          </p:nvSpPr>
          <p:spPr>
            <a:xfrm>
              <a:off x="4814860" y="1727817"/>
              <a:ext cx="4430595" cy="3236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8">
              <a:extLst>
                <a:ext uri="{FF2B5EF4-FFF2-40B4-BE49-F238E27FC236}">
                  <a16:creationId xmlns:a16="http://schemas.microsoft.com/office/drawing/2014/main" id="{0717D4CF-7576-134D-B7AE-952685EC4B1A}"/>
                </a:ext>
              </a:extLst>
            </p:cNvPr>
            <p:cNvSpPr/>
            <p:nvPr/>
          </p:nvSpPr>
          <p:spPr>
            <a:xfrm>
              <a:off x="6139202" y="1654937"/>
              <a:ext cx="1524000" cy="111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5" name="グループ化 24">
            <a:extLst>
              <a:ext uri="{FF2B5EF4-FFF2-40B4-BE49-F238E27FC236}">
                <a16:creationId xmlns:a16="http://schemas.microsoft.com/office/drawing/2014/main" id="{86B14516-D7A8-434C-B54E-24BE0DF8AB53}"/>
              </a:ext>
            </a:extLst>
          </p:cNvPr>
          <p:cNvGrpSpPr/>
          <p:nvPr/>
        </p:nvGrpSpPr>
        <p:grpSpPr>
          <a:xfrm>
            <a:off x="4816735" y="5448263"/>
            <a:ext cx="4251358" cy="1139269"/>
            <a:chOff x="4814860" y="1562589"/>
            <a:chExt cx="4479561" cy="695550"/>
          </a:xfrm>
        </p:grpSpPr>
        <p:sp>
          <p:nvSpPr>
            <p:cNvPr id="26" name="四角形: 角を丸くする 27">
              <a:extLst>
                <a:ext uri="{FF2B5EF4-FFF2-40B4-BE49-F238E27FC236}">
                  <a16:creationId xmlns:a16="http://schemas.microsoft.com/office/drawing/2014/main" id="{F1BE4605-0991-D34E-B977-4F874939C6D9}"/>
                </a:ext>
              </a:extLst>
            </p:cNvPr>
            <p:cNvSpPr/>
            <p:nvPr/>
          </p:nvSpPr>
          <p:spPr>
            <a:xfrm>
              <a:off x="4814860" y="1727817"/>
              <a:ext cx="4479561" cy="530322"/>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の配列の値の</a:t>
              </a:r>
              <a:r>
                <a:rPr kumimoji="1" lang="en-US" altLang="ja-JP" sz="1200" dirty="0">
                  <a:solidFill>
                    <a:schemeClr val="tx1"/>
                  </a:solidFill>
                  <a:latin typeface="メイリオ" panose="020B0604030504040204" pitchFamily="50" charset="-128"/>
                  <a:ea typeface="メイリオ" panose="020B0604030504040204" pitchFamily="50" charset="-128"/>
                </a:rPr>
                <a:t>index</a:t>
              </a:r>
              <a:r>
                <a:rPr kumimoji="1" lang="ja-JP" altLang="en-US" sz="1200">
                  <a:solidFill>
                    <a:schemeClr val="tx1"/>
                  </a:solidFill>
                  <a:latin typeface="メイリオ" panose="020B0604030504040204" pitchFamily="50" charset="-128"/>
                  <a:ea typeface="メイリオ" panose="020B0604030504040204" pitchFamily="50" charset="-128"/>
                </a:rPr>
                <a:t>番号</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から２までのものに入れなさい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8">
              <a:extLst>
                <a:ext uri="{FF2B5EF4-FFF2-40B4-BE49-F238E27FC236}">
                  <a16:creationId xmlns:a16="http://schemas.microsoft.com/office/drawing/2014/main" id="{6188C869-686C-2943-BF11-76C17EDE0BDF}"/>
                </a:ext>
              </a:extLst>
            </p:cNvPr>
            <p:cNvSpPr/>
            <p:nvPr/>
          </p:nvSpPr>
          <p:spPr>
            <a:xfrm>
              <a:off x="6099250" y="1562589"/>
              <a:ext cx="1524000" cy="1895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線コネクタ 21">
            <a:extLst>
              <a:ext uri="{FF2B5EF4-FFF2-40B4-BE49-F238E27FC236}">
                <a16:creationId xmlns:a16="http://schemas.microsoft.com/office/drawing/2014/main" id="{A6BB1B11-E42C-2B45-A0A9-BB3BA35EF7D3}"/>
              </a:ext>
            </a:extLst>
          </p:cNvPr>
          <p:cNvCxnSpPr/>
          <p:nvPr/>
        </p:nvCxnSpPr>
        <p:spPr>
          <a:xfrm>
            <a:off x="161075" y="342900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48076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B15D1E63-F9A1-489A-BEB7-7DFEA096381B}"/>
              </a:ext>
            </a:extLst>
          </p:cNvPr>
          <p:cNvSpPr/>
          <p:nvPr/>
        </p:nvSpPr>
        <p:spPr>
          <a:xfrm>
            <a:off x="2956266" y="751831"/>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の値が</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以上の間は繰り返しなさい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を引いて、</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3888938"/>
            <a:ext cx="4478879" cy="184913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吹き出し: 角を丸めた四角形 15">
            <a:extLst>
              <a:ext uri="{FF2B5EF4-FFF2-40B4-BE49-F238E27FC236}">
                <a16:creationId xmlns:a16="http://schemas.microsoft.com/office/drawing/2014/main" id="{A74F0E4E-A82D-44C9-BE17-FB8D9286A0A4}"/>
              </a:ext>
            </a:extLst>
          </p:cNvPr>
          <p:cNvSpPr/>
          <p:nvPr/>
        </p:nvSpPr>
        <p:spPr>
          <a:xfrm>
            <a:off x="2759210" y="3829395"/>
            <a:ext cx="3615656" cy="1269358"/>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まで順番に入れていきなさい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475958"/>
            <a:ext cx="544616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grpSp>
        <p:nvGrpSpPr>
          <p:cNvPr id="11" name="グループ化 10">
            <a:extLst>
              <a:ext uri="{FF2B5EF4-FFF2-40B4-BE49-F238E27FC236}">
                <a16:creationId xmlns:a16="http://schemas.microsoft.com/office/drawing/2014/main" id="{9E7824D0-74E8-C544-BA77-0C6FD9D3DFC6}"/>
              </a:ext>
            </a:extLst>
          </p:cNvPr>
          <p:cNvGrpSpPr/>
          <p:nvPr/>
        </p:nvGrpSpPr>
        <p:grpSpPr>
          <a:xfrm>
            <a:off x="5196731" y="1756314"/>
            <a:ext cx="3615656" cy="1958135"/>
            <a:chOff x="4814860" y="1692480"/>
            <a:chExt cx="4311884" cy="374683"/>
          </a:xfrm>
        </p:grpSpPr>
        <p:sp>
          <p:nvSpPr>
            <p:cNvPr id="12" name="四角形: 角を丸くする 27">
              <a:extLst>
                <a:ext uri="{FF2B5EF4-FFF2-40B4-BE49-F238E27FC236}">
                  <a16:creationId xmlns:a16="http://schemas.microsoft.com/office/drawing/2014/main" id="{C91CD5E1-4A44-E44F-A45A-0896EF5C4C54}"/>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の値が０以上なら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したものを入れなさい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2403EA49-CEF6-BD42-A993-163536AC1981}"/>
                </a:ext>
              </a:extLst>
            </p:cNvPr>
            <p:cNvSpPr/>
            <p:nvPr/>
          </p:nvSpPr>
          <p:spPr>
            <a:xfrm>
              <a:off x="6139202" y="1692480"/>
              <a:ext cx="1524000" cy="7067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9" name="グループ化 18">
            <a:extLst>
              <a:ext uri="{FF2B5EF4-FFF2-40B4-BE49-F238E27FC236}">
                <a16:creationId xmlns:a16="http://schemas.microsoft.com/office/drawing/2014/main" id="{B9DA47D1-3B7E-484D-B1F1-C8D2FABF7254}"/>
              </a:ext>
            </a:extLst>
          </p:cNvPr>
          <p:cNvGrpSpPr/>
          <p:nvPr/>
        </p:nvGrpSpPr>
        <p:grpSpPr>
          <a:xfrm>
            <a:off x="4994021" y="5087066"/>
            <a:ext cx="4062893" cy="1542334"/>
            <a:chOff x="4745260" y="1661063"/>
            <a:chExt cx="4311884" cy="406546"/>
          </a:xfrm>
        </p:grpSpPr>
        <p:sp>
          <p:nvSpPr>
            <p:cNvPr id="20" name="四角形: 角を丸くする 27">
              <a:extLst>
                <a:ext uri="{FF2B5EF4-FFF2-40B4-BE49-F238E27FC236}">
                  <a16:creationId xmlns:a16="http://schemas.microsoft.com/office/drawing/2014/main" id="{F3E74E3C-55C4-AC45-9FE7-1B7261424F3B}"/>
                </a:ext>
              </a:extLst>
            </p:cNvPr>
            <p:cNvSpPr/>
            <p:nvPr/>
          </p:nvSpPr>
          <p:spPr>
            <a:xfrm>
              <a:off x="4745260" y="1728263"/>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の値が５なら繰り返し処理から抜けなさい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の値が３なら繰り返し処理の先頭に戻りなさい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0DA94C22-D849-624A-9E89-F017A347424E}"/>
                </a:ext>
              </a:extLst>
            </p:cNvPr>
            <p:cNvSpPr/>
            <p:nvPr/>
          </p:nvSpPr>
          <p:spPr>
            <a:xfrm>
              <a:off x="6139202" y="1661063"/>
              <a:ext cx="1524000" cy="9624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386463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2466784" y="795587"/>
            <a:ext cx="4210430" cy="1465067"/>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もらった値に文字を突っつけて表示する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E9D21C7-9915-5B45-B2AE-97EA446B27A1}"/>
              </a:ext>
            </a:extLst>
          </p:cNvPr>
          <p:cNvSpPr/>
          <p:nvPr/>
        </p:nvSpPr>
        <p:spPr>
          <a:xfrm>
            <a:off x="851426" y="5463795"/>
            <a:ext cx="4537602" cy="119723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latin typeface="メイリオ" panose="020B0604030504040204" pitchFamily="50" charset="-128"/>
                <a:ea typeface="メイリオ" panose="020B0604030504040204" pitchFamily="50" charset="-128"/>
              </a:rPr>
              <a:t>引数</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a:solidFill>
                  <a:schemeClr val="tx1"/>
                </a:solidFill>
                <a:latin typeface="メイリオ" panose="020B0604030504040204" pitchFamily="50" charset="-128"/>
                <a:ea typeface="メイリオ" panose="020B0604030504040204" pitchFamily="50" charset="-128"/>
              </a:rPr>
              <a:t>ヒキスウ</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a:solidFill>
                  <a:schemeClr val="tx1"/>
                </a:solidFill>
                <a:latin typeface="メイリオ" panose="020B0604030504040204" pitchFamily="50" charset="-128"/>
                <a:ea typeface="メイリオ" panose="020B0604030504040204" pitchFamily="50" charset="-128"/>
              </a:rPr>
              <a:t>とは関数に渡す値のこと。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1968903" y="5065000"/>
            <a:ext cx="2051478" cy="731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引数の説明</a:t>
            </a:r>
          </a:p>
        </p:txBody>
      </p:sp>
      <p:grpSp>
        <p:nvGrpSpPr>
          <p:cNvPr id="11" name="グループ化 10">
            <a:extLst>
              <a:ext uri="{FF2B5EF4-FFF2-40B4-BE49-F238E27FC236}">
                <a16:creationId xmlns:a16="http://schemas.microsoft.com/office/drawing/2014/main" id="{B508E9FA-8898-154E-AED7-0A21975480D6}"/>
              </a:ext>
            </a:extLst>
          </p:cNvPr>
          <p:cNvGrpSpPr/>
          <p:nvPr/>
        </p:nvGrpSpPr>
        <p:grpSpPr>
          <a:xfrm>
            <a:off x="4811842" y="2165428"/>
            <a:ext cx="4210429" cy="2899572"/>
            <a:chOff x="4814860" y="1692480"/>
            <a:chExt cx="4311884" cy="374683"/>
          </a:xfrm>
        </p:grpSpPr>
        <p:sp>
          <p:nvSpPr>
            <p:cNvPr id="12" name="四角形: 角を丸くする 27">
              <a:extLst>
                <a:ext uri="{FF2B5EF4-FFF2-40B4-BE49-F238E27FC236}">
                  <a16:creationId xmlns:a16="http://schemas.microsoft.com/office/drawing/2014/main" id="{4D936916-BA95-ED4B-887C-792EE6A35F71}"/>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79BEA59C-3525-0A4C-8921-68C06406DC8E}"/>
                </a:ext>
              </a:extLst>
            </p:cNvPr>
            <p:cNvSpPr/>
            <p:nvPr/>
          </p:nvSpPr>
          <p:spPr>
            <a:xfrm>
              <a:off x="6139202" y="1692480"/>
              <a:ext cx="1524000" cy="7067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2553275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3544243" y="725288"/>
            <a:ext cx="4070803" cy="227882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もらった値を文字列に変えてから文字を突っつけて呼び出したところへ戻しなさい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8D297EC9-C3B9-FD46-9356-BCFDE1319BFD}"/>
              </a:ext>
            </a:extLst>
          </p:cNvPr>
          <p:cNvSpPr/>
          <p:nvPr/>
        </p:nvSpPr>
        <p:spPr>
          <a:xfrm>
            <a:off x="495249" y="5341678"/>
            <a:ext cx="4537602" cy="119723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a:solidFill>
                  <a:schemeClr val="tx1"/>
                </a:solidFill>
                <a:latin typeface="メイリオ" panose="020B0604030504040204" pitchFamily="50" charset="-128"/>
                <a:ea typeface="メイリオ" panose="020B0604030504040204" pitchFamily="50" charset="-128"/>
              </a:rPr>
              <a:t>戻り値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a:solidFill>
                  <a:schemeClr val="tx1"/>
                </a:solidFill>
                <a:latin typeface="メイリオ" panose="020B0604030504040204" pitchFamily="50" charset="-128"/>
                <a:ea typeface="メイリオ" panose="020B0604030504040204" pitchFamily="50" charset="-128"/>
              </a:rPr>
              <a:t>返り値ともいう</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a:solidFill>
                  <a:schemeClr val="tx1"/>
                </a:solidFill>
                <a:latin typeface="メイリオ" panose="020B0604030504040204" pitchFamily="50" charset="-128"/>
                <a:ea typeface="メイリオ" panose="020B0604030504040204" pitchFamily="50" charset="-128"/>
              </a:rPr>
              <a:t>とは、関数から返ってくる値のこと。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1811550" y="5001634"/>
            <a:ext cx="1904999" cy="472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戻り値の説明</a:t>
            </a:r>
          </a:p>
        </p:txBody>
      </p:sp>
      <p:grpSp>
        <p:nvGrpSpPr>
          <p:cNvPr id="11" name="グループ化 10">
            <a:extLst>
              <a:ext uri="{FF2B5EF4-FFF2-40B4-BE49-F238E27FC236}">
                <a16:creationId xmlns:a16="http://schemas.microsoft.com/office/drawing/2014/main" id="{4AE943AF-0AC6-F141-84E6-41D6B61DB378}"/>
              </a:ext>
            </a:extLst>
          </p:cNvPr>
          <p:cNvGrpSpPr/>
          <p:nvPr/>
        </p:nvGrpSpPr>
        <p:grpSpPr>
          <a:xfrm>
            <a:off x="5083084" y="3048529"/>
            <a:ext cx="3952059" cy="2825628"/>
            <a:chOff x="4598751" y="1693489"/>
            <a:chExt cx="4311884" cy="365128"/>
          </a:xfrm>
        </p:grpSpPr>
        <p:sp>
          <p:nvSpPr>
            <p:cNvPr id="12" name="四角形: 角を丸くする 27">
              <a:extLst>
                <a:ext uri="{FF2B5EF4-FFF2-40B4-BE49-F238E27FC236}">
                  <a16:creationId xmlns:a16="http://schemas.microsoft.com/office/drawing/2014/main" id="{A07E5064-282D-624E-A791-04E1BE9211AB}"/>
                </a:ext>
              </a:extLst>
            </p:cNvPr>
            <p:cNvSpPr/>
            <p:nvPr/>
          </p:nvSpPr>
          <p:spPr>
            <a:xfrm>
              <a:off x="4598751" y="1719271"/>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文字列の</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4B7F7FC7-BE8F-504C-A6AD-3C2328520438}"/>
                </a:ext>
              </a:extLst>
            </p:cNvPr>
            <p:cNvSpPr/>
            <p:nvPr/>
          </p:nvSpPr>
          <p:spPr>
            <a:xfrm>
              <a:off x="6006746" y="1693489"/>
              <a:ext cx="1375815" cy="593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4051927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11212" y="1683548"/>
            <a:ext cx="3615656"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161075" y="2239223"/>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35391" y="5895"/>
            <a:ext cx="3615656" cy="2862943"/>
          </a:xfrm>
          <a:prstGeom prst="wedgeRoundRectCallout">
            <a:avLst>
              <a:gd name="adj1" fmla="val -64084"/>
              <a:gd name="adj2" fmla="val 383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読込んだ</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内にあるシートデータを順に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内にあるセルのデータを順に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に入っているデータを表示する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1D137C9F-88AF-C24A-B62A-10022C631AFA}"/>
              </a:ext>
            </a:extLst>
          </p:cNvPr>
          <p:cNvGrpSpPr/>
          <p:nvPr/>
        </p:nvGrpSpPr>
        <p:grpSpPr>
          <a:xfrm>
            <a:off x="4772496" y="3199780"/>
            <a:ext cx="3952059" cy="2825628"/>
            <a:chOff x="4598751" y="1693489"/>
            <a:chExt cx="4311884" cy="365128"/>
          </a:xfrm>
        </p:grpSpPr>
        <p:sp>
          <p:nvSpPr>
            <p:cNvPr id="15" name="四角形: 角を丸くする 27">
              <a:extLst>
                <a:ext uri="{FF2B5EF4-FFF2-40B4-BE49-F238E27FC236}">
                  <a16:creationId xmlns:a16="http://schemas.microsoft.com/office/drawing/2014/main" id="{BF9E32F9-98EE-6F45-A1F0-6D75A994B382}"/>
                </a:ext>
              </a:extLst>
            </p:cNvPr>
            <p:cNvSpPr/>
            <p:nvPr/>
          </p:nvSpPr>
          <p:spPr>
            <a:xfrm>
              <a:off x="4598751" y="1719271"/>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28">
              <a:extLst>
                <a:ext uri="{FF2B5EF4-FFF2-40B4-BE49-F238E27FC236}">
                  <a16:creationId xmlns:a16="http://schemas.microsoft.com/office/drawing/2014/main" id="{15ABC728-A5EB-FE44-9DBD-25C3368E18F1}"/>
                </a:ext>
              </a:extLst>
            </p:cNvPr>
            <p:cNvSpPr/>
            <p:nvPr/>
          </p:nvSpPr>
          <p:spPr>
            <a:xfrm>
              <a:off x="6006746" y="1693489"/>
              <a:ext cx="1375815" cy="593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2322324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F6DBE-CE6C-E748-ADFA-A12D03A43709}"/>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D0EB125F-D3E4-6A4D-B0B3-B0E5ED5D5D1C}"/>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8" name="正方形/長方形 7">
            <a:extLst>
              <a:ext uri="{FF2B5EF4-FFF2-40B4-BE49-F238E27FC236}">
                <a16:creationId xmlns:a16="http://schemas.microsoft.com/office/drawing/2014/main" id="{C19FC731-28D8-3548-B5EA-8A9D19D1A8F5}"/>
              </a:ext>
            </a:extLst>
          </p:cNvPr>
          <p:cNvSpPr/>
          <p:nvPr/>
        </p:nvSpPr>
        <p:spPr>
          <a:xfrm>
            <a:off x="269421" y="1289324"/>
            <a:ext cx="4210431" cy="430593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9" name="吹き出し: 角を丸めた四角形 11">
            <a:extLst>
              <a:ext uri="{FF2B5EF4-FFF2-40B4-BE49-F238E27FC236}">
                <a16:creationId xmlns:a16="http://schemas.microsoft.com/office/drawing/2014/main" id="{BB382C69-1C09-DE4E-9651-E548E52F8ADE}"/>
              </a:ext>
            </a:extLst>
          </p:cNvPr>
          <p:cNvSpPr/>
          <p:nvPr/>
        </p:nvSpPr>
        <p:spPr>
          <a:xfrm>
            <a:off x="3973286" y="1365089"/>
            <a:ext cx="3341915" cy="5492911"/>
          </a:xfrm>
          <a:prstGeom prst="wedgeRoundRectCallout">
            <a:avLst>
              <a:gd name="adj1" fmla="val -77136"/>
              <a:gd name="adj2" fmla="val 878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新しいブックを開きます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有効にするのは</a:t>
            </a:r>
            <a:r>
              <a:rPr kumimoji="1" lang="en-US" altLang="ja-JP" sz="1200" b="1" u="sng" dirty="0">
                <a:solidFill>
                  <a:srgbClr val="FF7C80"/>
                </a:solidFill>
                <a:latin typeface="メイリオ" panose="020B0604030504040204" pitchFamily="50" charset="-128"/>
                <a:ea typeface="メイリオ" panose="020B0604030504040204" pitchFamily="50" charset="-128"/>
              </a:rPr>
              <a:t>0</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番目のシートです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dirty="0">
                <a:solidFill>
                  <a:schemeClr val="tx1"/>
                </a:solidFill>
                <a:latin typeface="メイリオ" panose="020B0604030504040204" pitchFamily="50" charset="-128"/>
                <a:ea typeface="メイリオ" panose="020B0604030504040204" pitchFamily="50" charset="-128"/>
              </a:rPr>
              <a:t>に担当者と入れます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dirty="0">
                <a:solidFill>
                  <a:schemeClr val="tx1"/>
                </a:solidFill>
                <a:latin typeface="メイリオ" panose="020B0604030504040204" pitchFamily="50" charset="-128"/>
                <a:ea typeface="メイリオ" panose="020B0604030504040204" pitchFamily="50" charset="-128"/>
              </a:rPr>
              <a:t>に売上と入れます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に名前のリストを入れます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に売上リストを入れます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の入れるを順番に入れて、なくなるまで繰り返します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96DB374D-3D4F-4943-88A1-398401105A4E}"/>
              </a:ext>
            </a:extLst>
          </p:cNvPr>
          <p:cNvSpPr txBox="1"/>
          <p:nvPr/>
        </p:nvSpPr>
        <p:spPr>
          <a:xfrm>
            <a:off x="111212" y="811147"/>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spTree>
    <p:extLst>
      <p:ext uri="{BB962C8B-B14F-4D97-AF65-F5344CB8AC3E}">
        <p14:creationId xmlns:p14="http://schemas.microsoft.com/office/powerpoint/2010/main" val="381751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27309"/>
            <a:ext cx="4210431" cy="59100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tesst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899171" y="869951"/>
            <a:ext cx="4210430" cy="5486400"/>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ブックの指定したシートのコピーを作ります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シートの名前は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dirty="0">
                <a:solidFill>
                  <a:schemeClr val="tx1"/>
                </a:solidFill>
                <a:latin typeface="メイリオ" panose="020B0604030504040204" pitchFamily="50" charset="-128"/>
                <a:ea typeface="メイリオ" panose="020B0604030504040204" pitchFamily="50" charset="-128"/>
              </a:rPr>
              <a:t>列の幅を非表示にします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行目に行を追加します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7</a:t>
            </a:r>
            <a:r>
              <a:rPr kumimoji="1" lang="ja-JP" altLang="en-US" sz="1200" dirty="0">
                <a:solidFill>
                  <a:schemeClr val="tx1"/>
                </a:solidFill>
                <a:latin typeface="メイリオ" panose="020B0604030504040204" pitchFamily="50" charset="-128"/>
                <a:ea typeface="メイリオ" panose="020B0604030504040204" pitchFamily="50" charset="-128"/>
              </a:rPr>
              <a:t>行目を削除します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という変数に形態と色情報を入れます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の情報を使って、</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という変数に罫線の情報を入れます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シートの中の有効な列の数だけ繰り返す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列の中で有効なセルの数だけ繰り返す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セルに定義していた罫線を入れる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708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587913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6" y="1313847"/>
            <a:ext cx="4210430" cy="5042503"/>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にシートの特定の範囲のデータを入れます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dirty="0">
                <a:solidFill>
                  <a:schemeClr val="tx1"/>
                </a:solidFill>
                <a:latin typeface="メイリオ" panose="020B0604030504040204" pitchFamily="50" charset="-128"/>
                <a:ea typeface="メイリオ" panose="020B0604030504040204" pitchFamily="50" charset="-128"/>
              </a:rPr>
              <a:t>にデータのラベル情報を入れます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グラフは棒グラフにします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色付きタイプにします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dirty="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というタイトルを付けます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縦のラベルに列と入れます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横のラベルに行と入れます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定義していたグラフを作ります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グラフに定義していたラベルを入れます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グラフを</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dirty="0">
                <a:solidFill>
                  <a:schemeClr val="tx1"/>
                </a:solidFill>
                <a:latin typeface="メイリオ" panose="020B0604030504040204" pitchFamily="50" charset="-128"/>
                <a:ea typeface="メイリオ" panose="020B0604030504040204" pitchFamily="50" charset="-128"/>
              </a:rPr>
              <a:t>の位置に作ります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1834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798262"/>
            <a:ext cx="4984716"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5" y="243282"/>
            <a:ext cx="4432727" cy="6113069"/>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も使います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画面サイズを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にして変数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に入っているものを配置します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画像を呼び出して変数に入れる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変数に入っている画像をキャンバスに配置する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キャンバスに配置する位置は画像の中心から右に</a:t>
            </a:r>
            <a:r>
              <a:rPr kumimoji="1" lang="en-US" altLang="ja-JP" sz="1200" dirty="0">
                <a:solidFill>
                  <a:schemeClr val="tx1"/>
                </a:solidFill>
                <a:latin typeface="メイリオ" panose="020B0604030504040204" pitchFamily="50" charset="-128"/>
                <a:ea typeface="メイリオ" panose="020B0604030504040204" pitchFamily="50" charset="-128"/>
              </a:rPr>
              <a:t>2100,</a:t>
            </a:r>
            <a:r>
              <a:rPr kumimoji="1" lang="ja-JP" altLang="en-US" sz="1200" dirty="0">
                <a:solidFill>
                  <a:schemeClr val="tx1"/>
                </a:solidFill>
                <a:latin typeface="メイリオ" panose="020B0604030504040204" pitchFamily="50" charset="-128"/>
                <a:ea typeface="メイリオ" panose="020B0604030504040204" pitchFamily="50" charset="-128"/>
              </a:rPr>
              <a:t>上に</a:t>
            </a:r>
            <a:r>
              <a:rPr kumimoji="1" lang="en-US" altLang="ja-JP" sz="1200" dirty="0">
                <a:solidFill>
                  <a:schemeClr val="tx1"/>
                </a:solidFill>
                <a:latin typeface="メイリオ" panose="020B0604030504040204" pitchFamily="50" charset="-128"/>
                <a:ea typeface="メイリオ" panose="020B0604030504040204" pitchFamily="50" charset="-128"/>
              </a:rPr>
              <a:t>1500</a:t>
            </a:r>
            <a:r>
              <a:rPr kumimoji="1" lang="ja-JP" altLang="en-US" sz="1200" dirty="0">
                <a:solidFill>
                  <a:schemeClr val="tx1"/>
                </a:solidFill>
                <a:latin typeface="メイリオ" panose="020B0604030504040204" pitchFamily="50" charset="-128"/>
                <a:ea typeface="メイリオ" panose="020B0604030504040204" pitchFamily="50" charset="-128"/>
              </a:rPr>
              <a:t>の位置にする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変数にボタンの定義をする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ボタンには</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と記載する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ボタンを配置する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dirty="0">
                <a:solidFill>
                  <a:schemeClr val="tx1"/>
                </a:solidFill>
                <a:latin typeface="メイリオ" panose="020B0604030504040204" pitchFamily="50" charset="-128"/>
                <a:ea typeface="メイリオ" panose="020B0604030504040204" pitchFamily="50" charset="-128"/>
              </a:rPr>
              <a:t>の位置</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8556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120729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50198" y="657813"/>
            <a:ext cx="4432727" cy="1378251"/>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PlaySound</a:t>
            </a:r>
            <a:r>
              <a:rPr kumimoji="1" lang="ja-JP" altLang="en-US" sz="1200" dirty="0">
                <a:solidFill>
                  <a:schemeClr val="tx1"/>
                </a:solidFill>
                <a:latin typeface="メイリオ" panose="020B0604030504040204" pitchFamily="50" charset="-128"/>
                <a:ea typeface="メイリオ" panose="020B0604030504040204" pitchFamily="50" charset="-128"/>
              </a:rPr>
              <a:t>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内のファイルを再生しなさい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3307612"/>
            <a:ext cx="5778330"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319030" y="3787586"/>
            <a:ext cx="5939157" cy="37876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sp>
        <p:nvSpPr>
          <p:cNvPr id="12" name="吹き出し: 角を丸めた四角形 11">
            <a:extLst>
              <a:ext uri="{FF2B5EF4-FFF2-40B4-BE49-F238E27FC236}">
                <a16:creationId xmlns:a16="http://schemas.microsoft.com/office/drawing/2014/main" id="{C528EB6D-AFD7-4292-B99E-ED49D8010024}"/>
              </a:ext>
            </a:extLst>
          </p:cNvPr>
          <p:cNvSpPr/>
          <p:nvPr/>
        </p:nvSpPr>
        <p:spPr>
          <a:xfrm>
            <a:off x="5699490" y="2739873"/>
            <a:ext cx="4862249" cy="4919276"/>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という関数を作り引数をもらって動かします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引数は</a:t>
            </a:r>
            <a:r>
              <a:rPr kumimoji="1" lang="en-US" altLang="ja-JP" sz="1200" dirty="0" err="1">
                <a:solidFill>
                  <a:schemeClr val="tx1"/>
                </a:solidFill>
                <a:latin typeface="メイリオ" panose="020B0604030504040204" pitchFamily="50" charset="-128"/>
                <a:ea typeface="メイリオ" panose="020B0604030504040204" pitchFamily="50" charset="-128"/>
              </a:rPr>
              <a:t>fikename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という変数に入れて使います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dirty="0">
                <a:solidFill>
                  <a:schemeClr val="tx1"/>
                </a:solidFill>
                <a:latin typeface="メイリオ" panose="020B0604030504040204" pitchFamily="50" charset="-128"/>
                <a:ea typeface="メイリオ" panose="020B0604030504040204" pitchFamily="50" charset="-128"/>
              </a:rPr>
              <a:t>を使って画像ファイルを開けて、認識します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認識するときにモノクロ画像として扱います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画像のサイズを変えます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画像を数字として認識します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中途半場に認識された数字は切り捨てで処理します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多次元配列になっているデータを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次元配列に置き換えます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処理した結果を変数に入れます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結果の入った変数を戻します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関数を呼び出して、値を渡して、返ってきたものを</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変数の中のものを表示します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2163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296819" y="225143"/>
            <a:ext cx="4879027" cy="3378644"/>
          </a:xfrm>
          <a:prstGeom prst="wedgeRoundRectCallout">
            <a:avLst>
              <a:gd name="adj1" fmla="val -61617"/>
              <a:gd name="adj2" fmla="val 302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BeautifulSoup</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という変数に取得したいサイトの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を取得すます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取得したデータの文字情報をエンコードします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を解析します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変数に入っているものの中の</a:t>
            </a: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タグの情報を探して</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変数に入っている情報の中の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dirty="0">
                <a:solidFill>
                  <a:schemeClr val="tx1"/>
                </a:solidFill>
                <a:latin typeface="メイリオ" panose="020B0604030504040204" pitchFamily="50" charset="-128"/>
                <a:ea typeface="メイリオ" panose="020B0604030504040204" pitchFamily="50" charset="-128"/>
              </a:rPr>
              <a:t>タグをすべて変数に入れ続け、なくなるまで繰り返しなさい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変数入っているものを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3982356" y="5055331"/>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エンコードとは何か？</a:t>
            </a:r>
          </a:p>
        </p:txBody>
      </p:sp>
    </p:spTree>
    <p:extLst>
      <p:ext uri="{BB962C8B-B14F-4D97-AF65-F5344CB8AC3E}">
        <p14:creationId xmlns:p14="http://schemas.microsoft.com/office/powerpoint/2010/main" val="2787841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6215820" y="833945"/>
            <a:ext cx="4738096" cy="5190109"/>
          </a:xfrm>
          <a:prstGeom prst="wedgeRoundRectCallout">
            <a:avLst>
              <a:gd name="adj1" fmla="val -77739"/>
              <a:gd name="adj2" fmla="val 536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をつくり、</a:t>
            </a:r>
            <a:r>
              <a:rPr kumimoji="1" lang="ja-JP" altLang="en-US" sz="1200" b="1" u="sng" dirty="0">
                <a:solidFill>
                  <a:schemeClr val="accent5"/>
                </a:solidFill>
                <a:latin typeface="メイリオ" panose="020B0604030504040204" pitchFamily="50" charset="-128"/>
                <a:ea typeface="メイリオ" panose="020B0604030504040204" pitchFamily="50" charset="-128"/>
              </a:rPr>
              <a:t>オブジェクト指向</a:t>
            </a:r>
            <a:r>
              <a:rPr kumimoji="1" lang="ja-JP" altLang="en-US" sz="1200" dirty="0">
                <a:solidFill>
                  <a:schemeClr val="tx1"/>
                </a:solidFill>
                <a:latin typeface="メイリオ" panose="020B0604030504040204" pitchFamily="50" charset="-128"/>
                <a:ea typeface="メイリオ" panose="020B0604030504040204" pitchFamily="50" charset="-128"/>
              </a:rPr>
              <a:t>に対応させます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引数に自分自身の値と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初期段階では何も入っていないが、値が入った際には置き換わる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関数をつくり、引数に自分自身の値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その中でも</a:t>
            </a:r>
            <a:r>
              <a:rPr kumimoji="1" lang="en-US" altLang="ja-JP" sz="1200" dirty="0">
                <a:solidFill>
                  <a:schemeClr val="tx1"/>
                </a:solidFill>
                <a:latin typeface="メイリオ" panose="020B0604030504040204" pitchFamily="50" charset="-128"/>
                <a:ea typeface="メイリオ" panose="020B0604030504040204" pitchFamily="50" charset="-128"/>
              </a:rPr>
              <a:t>_x)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*Class</a:t>
            </a:r>
            <a:r>
              <a:rPr kumimoji="1" lang="ja-JP" altLang="en-US" sz="1200" b="1" u="sng" dirty="0">
                <a:solidFill>
                  <a:srgbClr val="FF7C80"/>
                </a:solidFill>
                <a:latin typeface="メイリオ" panose="020B0604030504040204" pitchFamily="50" charset="-128"/>
                <a:ea typeface="メイリオ" panose="020B0604030504040204" pitchFamily="50" charset="-128"/>
              </a:rPr>
              <a:t>に既に値が入っていたら、その値をもらえる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__name__</a:t>
            </a:r>
            <a:r>
              <a:rPr kumimoji="1" lang="ja-JP" altLang="en-US" sz="1200" dirty="0">
                <a:solidFill>
                  <a:schemeClr val="tx1"/>
                </a:solidFill>
                <a:latin typeface="メイリオ" panose="020B0604030504040204" pitchFamily="50" charset="-128"/>
                <a:ea typeface="メイリオ" panose="020B0604030504040204" pitchFamily="50" charset="-128"/>
              </a:rPr>
              <a:t>にはモジュール名が入ります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.test.py</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というモジュールにこのプログラムが描かれていた際には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と入る</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__main__</a:t>
            </a:r>
            <a:r>
              <a:rPr kumimoji="1" lang="ja-JP" altLang="en-US" sz="1200" dirty="0">
                <a:solidFill>
                  <a:schemeClr val="tx1"/>
                </a:solidFill>
                <a:latin typeface="メイリオ" panose="020B0604030504040204" pitchFamily="50" charset="-128"/>
                <a:ea typeface="メイリオ" panose="020B0604030504040204" pitchFamily="50" charset="-128"/>
              </a:rPr>
              <a:t>もモジュール名が入っており、呼び出したものとこれから実行するものが一致した場合に実行する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200" b="1" u="sng" dirty="0">
                <a:solidFill>
                  <a:srgbClr val="FF7C80"/>
                </a:solidFill>
                <a:latin typeface="メイリオ" panose="020B0604030504040204" pitchFamily="50" charset="-128"/>
                <a:ea typeface="メイリオ" panose="020B0604030504040204" pitchFamily="50" charset="-128"/>
              </a:rPr>
              <a:t>import</a:t>
            </a:r>
            <a:r>
              <a:rPr kumimoji="1" lang="ja-JP" altLang="en-US" sz="1200" b="1" u="sng" dirty="0">
                <a:solidFill>
                  <a:srgbClr val="FF7C80"/>
                </a:solidFill>
                <a:latin typeface="メイリオ" panose="020B0604030504040204" pitchFamily="50" charset="-128"/>
                <a:ea typeface="メイリオ" panose="020B0604030504040204" pitchFamily="50" charset="-128"/>
              </a:rPr>
              <a:t>された瞬間に起動するということがなくなる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意図的にコードとして呼び出さない限り実行しない</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dirty="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b="1" u="sng" dirty="0">
                <a:solidFill>
                  <a:schemeClr val="accent5"/>
                </a:solidFill>
                <a:latin typeface="メイリオ" panose="020B0604030504040204" pitchFamily="50" charset="-128"/>
                <a:ea typeface="メイリオ" panose="020B0604030504040204" pitchFamily="50" charset="-128"/>
              </a:rPr>
              <a:t>インスタンス</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b="1" u="sng" dirty="0">
                <a:solidFill>
                  <a:schemeClr val="accent5"/>
                </a:solidFill>
                <a:latin typeface="メイリオ" panose="020B0604030504040204" pitchFamily="50" charset="-128"/>
                <a:ea typeface="メイリオ" panose="020B0604030504040204" pitchFamily="50" charset="-128"/>
              </a:rPr>
              <a:t>出来上がったもの</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関数をつながっており、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関数に入っている値を表示する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7A1E559-258F-4B10-888B-134E54AF464B}"/>
              </a:ext>
            </a:extLst>
          </p:cNvPr>
          <p:cNvSpPr/>
          <p:nvPr/>
        </p:nvSpPr>
        <p:spPr>
          <a:xfrm>
            <a:off x="1543574" y="5066950"/>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相当わかりやすく</a:t>
            </a:r>
          </a:p>
        </p:txBody>
      </p:sp>
    </p:spTree>
    <p:extLst>
      <p:ext uri="{BB962C8B-B14F-4D97-AF65-F5344CB8AC3E}">
        <p14:creationId xmlns:p14="http://schemas.microsoft.com/office/powerpoint/2010/main" val="3190444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痛みの部位を分析する</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427392" y="4535343"/>
            <a:ext cx="852262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まだまだいっぱいありますが、代表的なものを上げました</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では次に下の語彙の痛みの原因は、上の部分の中のどれに原因があるかを考えてみてください</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不調とは何なのか考えて見よう</a:t>
            </a:r>
          </a:p>
        </p:txBody>
      </p:sp>
      <p:pic>
        <p:nvPicPr>
          <p:cNvPr id="2050" name="Picture 2" descr="1,829点の肩甲骨イラスト素材 - Getty Images">
            <a:extLst>
              <a:ext uri="{FF2B5EF4-FFF2-40B4-BE49-F238E27FC236}">
                <a16:creationId xmlns:a16="http://schemas.microsoft.com/office/drawing/2014/main" id="{2178D65E-A6C7-4FAE-8512-DD2851E86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23" t="3462" r="29852" b="37587"/>
          <a:stretch/>
        </p:blipFill>
        <p:spPr bwMode="auto">
          <a:xfrm>
            <a:off x="3505564" y="1321185"/>
            <a:ext cx="2787213" cy="3064079"/>
          </a:xfrm>
          <a:prstGeom prst="rect">
            <a:avLst/>
          </a:prstGeom>
          <a:noFill/>
          <a:extLst>
            <a:ext uri="{909E8E84-426E-40DD-AFC4-6F175D3DCCD1}">
              <a14:hiddenFill xmlns:a14="http://schemas.microsoft.com/office/drawing/2010/main">
                <a:solidFill>
                  <a:srgbClr val="FFFFFF"/>
                </a:solidFill>
              </a14:hiddenFill>
            </a:ext>
          </a:extLst>
        </p:spPr>
      </p:pic>
      <p:sp>
        <p:nvSpPr>
          <p:cNvPr id="17" name="吹き出し: 角を丸めた四角形 16">
            <a:extLst>
              <a:ext uri="{FF2B5EF4-FFF2-40B4-BE49-F238E27FC236}">
                <a16:creationId xmlns:a16="http://schemas.microsoft.com/office/drawing/2014/main" id="{101311DA-9155-480A-84AE-CFF465ACAA1D}"/>
              </a:ext>
            </a:extLst>
          </p:cNvPr>
          <p:cNvSpPr/>
          <p:nvPr/>
        </p:nvSpPr>
        <p:spPr>
          <a:xfrm>
            <a:off x="547438" y="1242588"/>
            <a:ext cx="2388708" cy="1080070"/>
          </a:xfrm>
          <a:prstGeom prst="wedgeRoundRectCallout">
            <a:avLst>
              <a:gd name="adj1" fmla="val 100129"/>
              <a:gd name="adj2" fmla="val 117463"/>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内面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血管、リンパ管</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吹き出し: 角を丸めた四角形 17">
            <a:extLst>
              <a:ext uri="{FF2B5EF4-FFF2-40B4-BE49-F238E27FC236}">
                <a16:creationId xmlns:a16="http://schemas.microsoft.com/office/drawing/2014/main" id="{044E2931-2640-48BB-AC40-E9D9F944E171}"/>
              </a:ext>
            </a:extLst>
          </p:cNvPr>
          <p:cNvSpPr/>
          <p:nvPr/>
        </p:nvSpPr>
        <p:spPr>
          <a:xfrm>
            <a:off x="547438" y="3168466"/>
            <a:ext cx="2388708" cy="1080070"/>
          </a:xfrm>
          <a:prstGeom prst="wedgeRoundRectCallout">
            <a:avLst>
              <a:gd name="adj1" fmla="val 104694"/>
              <a:gd name="adj2" fmla="val -24674"/>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後面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肩甲骨、僧帽筋、肩甲下筋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棘上筋、棘下筋、三角筋</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後</a:t>
            </a:r>
            <a:r>
              <a:rPr kumimoji="1" lang="en-US" altLang="ja-JP" sz="1200" dirty="0">
                <a:solidFill>
                  <a:schemeClr val="tx1"/>
                </a:solidFill>
                <a:latin typeface="メイリオ" panose="020B0604030504040204" pitchFamily="50" charset="-128"/>
                <a:ea typeface="メイリオ" panose="020B0604030504040204" pitchFamily="50" charset="-128"/>
              </a:rPr>
              <a:t>)</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吹き出し: 角を丸めた四角形 18">
            <a:extLst>
              <a:ext uri="{FF2B5EF4-FFF2-40B4-BE49-F238E27FC236}">
                <a16:creationId xmlns:a16="http://schemas.microsoft.com/office/drawing/2014/main" id="{7227F638-B98E-48A7-9033-7C1B4F2E4D38}"/>
              </a:ext>
            </a:extLst>
          </p:cNvPr>
          <p:cNvSpPr/>
          <p:nvPr/>
        </p:nvSpPr>
        <p:spPr>
          <a:xfrm>
            <a:off x="6561312" y="1242588"/>
            <a:ext cx="2388708" cy="1080070"/>
          </a:xfrm>
          <a:prstGeom prst="wedgeRoundRectCallout">
            <a:avLst>
              <a:gd name="adj1" fmla="val -93379"/>
              <a:gd name="adj2" fmla="val 122900"/>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外面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筋膜、肩関節、皮膚</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05CC997E-C4AD-49C5-A90E-BEB3F72A6878}"/>
              </a:ext>
            </a:extLst>
          </p:cNvPr>
          <p:cNvSpPr/>
          <p:nvPr/>
        </p:nvSpPr>
        <p:spPr>
          <a:xfrm>
            <a:off x="6561312" y="3168466"/>
            <a:ext cx="2388708" cy="1080070"/>
          </a:xfrm>
          <a:prstGeom prst="wedgeRoundRectCallout">
            <a:avLst>
              <a:gd name="adj1" fmla="val -89867"/>
              <a:gd name="adj2" fmla="val -34771"/>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前面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前鋸筋、三角筋肉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前、中</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上腕二頭筋の腱</a:t>
            </a:r>
          </a:p>
        </p:txBody>
      </p:sp>
      <p:sp>
        <p:nvSpPr>
          <p:cNvPr id="12" name="四角形: 角を丸くする 11">
            <a:extLst>
              <a:ext uri="{FF2B5EF4-FFF2-40B4-BE49-F238E27FC236}">
                <a16:creationId xmlns:a16="http://schemas.microsoft.com/office/drawing/2014/main" id="{3085869E-38D2-43C0-AAC2-6E8C77BAC6EA}"/>
              </a:ext>
            </a:extLst>
          </p:cNvPr>
          <p:cNvSpPr/>
          <p:nvPr/>
        </p:nvSpPr>
        <p:spPr>
          <a:xfrm>
            <a:off x="2449585" y="5449662"/>
            <a:ext cx="4655890" cy="1169551"/>
          </a:xfrm>
          <a:prstGeom prst="roundRect">
            <a:avLst>
              <a:gd name="adj" fmla="val 24127"/>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b="1" dirty="0">
              <a:solidFill>
                <a:schemeClr val="accent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BEC6A839-60EC-41A9-A483-B81097C9ABD1}"/>
              </a:ext>
            </a:extLst>
          </p:cNvPr>
          <p:cNvSpPr txBox="1"/>
          <p:nvPr/>
        </p:nvSpPr>
        <p:spPr>
          <a:xfrm>
            <a:off x="2737170" y="5569747"/>
            <a:ext cx="4410250" cy="923330"/>
          </a:xfrm>
          <a:prstGeom prst="rect">
            <a:avLst/>
          </a:prstGeom>
          <a:noFill/>
        </p:spPr>
        <p:txBody>
          <a:bodyPr wrap="square" rtlCol="0">
            <a:spAutoFit/>
          </a:bodyPr>
          <a:lstStyle/>
          <a:p>
            <a:r>
              <a:rPr kumimoji="1" lang="ja-JP" altLang="en-US" b="1" dirty="0">
                <a:solidFill>
                  <a:schemeClr val="accent5"/>
                </a:solidFill>
              </a:rPr>
              <a:t>①インピンジメント</a:t>
            </a:r>
            <a:r>
              <a:rPr kumimoji="1" lang="en-US" altLang="ja-JP" b="1" dirty="0">
                <a:solidFill>
                  <a:schemeClr val="accent5"/>
                </a:solidFill>
              </a:rPr>
              <a:t>(</a:t>
            </a:r>
            <a:r>
              <a:rPr kumimoji="1" lang="ja-JP" altLang="en-US" b="1" dirty="0">
                <a:solidFill>
                  <a:schemeClr val="accent5"/>
                </a:solidFill>
              </a:rPr>
              <a:t>骨と骨がぶつかる</a:t>
            </a:r>
            <a:r>
              <a:rPr kumimoji="1" lang="en-US" altLang="ja-JP" b="1" dirty="0">
                <a:solidFill>
                  <a:schemeClr val="accent5"/>
                </a:solidFill>
              </a:rPr>
              <a:t>)</a:t>
            </a:r>
          </a:p>
          <a:p>
            <a:r>
              <a:rPr kumimoji="1" lang="ja-JP" altLang="en-US" b="1" dirty="0">
                <a:solidFill>
                  <a:schemeClr val="accent5"/>
                </a:solidFill>
              </a:rPr>
              <a:t>②肩こり</a:t>
            </a:r>
            <a:endParaRPr kumimoji="1" lang="en-US" altLang="ja-JP" b="1" dirty="0">
              <a:solidFill>
                <a:schemeClr val="accent5"/>
              </a:solidFill>
            </a:endParaRPr>
          </a:p>
          <a:p>
            <a:r>
              <a:rPr kumimoji="1" lang="ja-JP" altLang="en-US" b="1" dirty="0">
                <a:solidFill>
                  <a:schemeClr val="accent5"/>
                </a:solidFill>
              </a:rPr>
              <a:t>③血行障害</a:t>
            </a:r>
          </a:p>
        </p:txBody>
      </p:sp>
    </p:spTree>
    <p:extLst>
      <p:ext uri="{BB962C8B-B14F-4D97-AF65-F5344CB8AC3E}">
        <p14:creationId xmlns:p14="http://schemas.microsoft.com/office/powerpoint/2010/main" val="2899566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胃はなんでも溶かす</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161075" y="1170120"/>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胃って胃液が入ってるんだよね？</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そんな言葉を聴きます</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その通りです、ココでは下記のような役割があります</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カラダってどうなってるの？</a:t>
            </a:r>
          </a:p>
        </p:txBody>
      </p:sp>
      <p:pic>
        <p:nvPicPr>
          <p:cNvPr id="21" name="図 2">
            <a:extLst>
              <a:ext uri="{FF2B5EF4-FFF2-40B4-BE49-F238E27FC236}">
                <a16:creationId xmlns:a16="http://schemas.microsoft.com/office/drawing/2014/main" id="{1FC685F2-7465-46BB-9324-C1FA15CD7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420" y="1813510"/>
            <a:ext cx="2946283" cy="289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吹き出し: 角を丸めた四角形 21">
            <a:extLst>
              <a:ext uri="{FF2B5EF4-FFF2-40B4-BE49-F238E27FC236}">
                <a16:creationId xmlns:a16="http://schemas.microsoft.com/office/drawing/2014/main" id="{585A1EC4-87B1-48F7-919B-50482734035C}"/>
              </a:ext>
            </a:extLst>
          </p:cNvPr>
          <p:cNvSpPr/>
          <p:nvPr/>
        </p:nvSpPr>
        <p:spPr>
          <a:xfrm>
            <a:off x="720356" y="3720771"/>
            <a:ext cx="3851644" cy="1346179"/>
          </a:xfrm>
          <a:prstGeom prst="wedgeRoundRectCallout">
            <a:avLst>
              <a:gd name="adj1" fmla="val 77449"/>
              <a:gd name="adj2" fmla="val -62552"/>
              <a:gd name="adj3" fmla="val 16667"/>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　胃液の中に入っている胃酸は、</a:t>
            </a:r>
            <a:r>
              <a:rPr kumimoji="1" lang="ja-JP" altLang="en-US" sz="1400" b="1" u="sng" dirty="0">
                <a:solidFill>
                  <a:schemeClr val="accent5"/>
                </a:solidFill>
                <a:latin typeface="メイリオ" panose="020B0604030504040204" pitchFamily="50" charset="-128"/>
                <a:ea typeface="メイリオ" panose="020B0604030504040204" pitchFamily="50" charset="-128"/>
              </a:rPr>
              <a:t>鉄も溶かせる超強力な酸</a:t>
            </a:r>
            <a:r>
              <a:rPr kumimoji="1" lang="ja-JP" altLang="en-US" sz="1400" dirty="0">
                <a:solidFill>
                  <a:schemeClr val="tx1"/>
                </a:solidFill>
                <a:latin typeface="メイリオ" panose="020B0604030504040204" pitchFamily="50" charset="-128"/>
                <a:ea typeface="メイリオ" panose="020B0604030504040204" pitchFamily="50" charset="-128"/>
              </a:rPr>
              <a:t>です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　健康な胃は、この酸を閉じ込めておくために、</a:t>
            </a:r>
            <a:r>
              <a:rPr kumimoji="1" lang="ja-JP" altLang="en-US" sz="1400" b="1" u="sng" dirty="0">
                <a:solidFill>
                  <a:schemeClr val="accent5"/>
                </a:solidFill>
                <a:latin typeface="メイリオ" panose="020B0604030504040204" pitchFamily="50" charset="-128"/>
                <a:ea typeface="メイリオ" panose="020B0604030504040204" pitchFamily="50" charset="-128"/>
              </a:rPr>
              <a:t>内側に粘膜</a:t>
            </a:r>
            <a:r>
              <a:rPr kumimoji="1" lang="ja-JP" altLang="en-US" sz="1400" dirty="0">
                <a:solidFill>
                  <a:schemeClr val="tx1"/>
                </a:solidFill>
                <a:latin typeface="メイリオ" panose="020B0604030504040204" pitchFamily="50" charset="-128"/>
                <a:ea typeface="メイリオ" panose="020B0604030504040204" pitchFamily="50" charset="-128"/>
              </a:rPr>
              <a:t>を作って保護をしてます</a:t>
            </a:r>
          </a:p>
        </p:txBody>
      </p:sp>
      <p:sp>
        <p:nvSpPr>
          <p:cNvPr id="24" name="正方形/長方形 2">
            <a:extLst>
              <a:ext uri="{FF2B5EF4-FFF2-40B4-BE49-F238E27FC236}">
                <a16:creationId xmlns:a16="http://schemas.microsoft.com/office/drawing/2014/main" id="{8B04D77A-6598-40FA-9665-8042545F56E9}"/>
              </a:ext>
            </a:extLst>
          </p:cNvPr>
          <p:cNvSpPr>
            <a:spLocks noChangeArrowheads="1"/>
          </p:cNvSpPr>
          <p:nvPr/>
        </p:nvSpPr>
        <p:spPr bwMode="auto">
          <a:xfrm>
            <a:off x="161075" y="2202768"/>
            <a:ext cx="5325325"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●食べ物を一時的に貯蔵する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●食べ物を消化して少しずつ腸へ送る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●食べものの細菌などを殺菌する</a:t>
            </a:r>
          </a:p>
        </p:txBody>
      </p:sp>
      <p:sp>
        <p:nvSpPr>
          <p:cNvPr id="25" name="正方形/長方形 2">
            <a:extLst>
              <a:ext uri="{FF2B5EF4-FFF2-40B4-BE49-F238E27FC236}">
                <a16:creationId xmlns:a16="http://schemas.microsoft.com/office/drawing/2014/main" id="{EA3499F5-305C-4C0B-B65F-D02F2116F0C4}"/>
              </a:ext>
            </a:extLst>
          </p:cNvPr>
          <p:cNvSpPr>
            <a:spLocks noChangeArrowheads="1"/>
          </p:cNvSpPr>
          <p:nvPr/>
        </p:nvSpPr>
        <p:spPr bwMode="auto">
          <a:xfrm>
            <a:off x="496635" y="5399968"/>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ちょっと待って</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どうなる酸で溶かしたものは、酸性になるんじゃないの</a:t>
            </a:r>
            <a:r>
              <a:rPr lang="en-US" altLang="ja-JP" sz="1600" dirty="0">
                <a:latin typeface="メイリオ" panose="020B0604030504040204" pitchFamily="50" charset="-128"/>
                <a:ea typeface="メイリオ" panose="020B0604030504040204" pitchFamily="50" charset="-128"/>
              </a:rPr>
              <a:t>?』</a:t>
            </a: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そう、これが</a:t>
            </a:r>
            <a:r>
              <a:rPr lang="ja-JP" altLang="en-US" sz="1600" b="1" dirty="0">
                <a:solidFill>
                  <a:schemeClr val="accent6"/>
                </a:solidFill>
                <a:latin typeface="メイリオ" panose="020B0604030504040204" pitchFamily="50" charset="-128"/>
                <a:ea typeface="メイリオ" panose="020B0604030504040204" pitchFamily="50" charset="-128"/>
              </a:rPr>
              <a:t>痛みの原因の一つ</a:t>
            </a:r>
            <a:r>
              <a:rPr lang="ja-JP" altLang="en-US" sz="1600" dirty="0">
                <a:latin typeface="メイリオ" panose="020B0604030504040204" pitchFamily="50" charset="-128"/>
                <a:ea typeface="メイリオ" panose="020B0604030504040204" pitchFamily="50" charset="-128"/>
              </a:rPr>
              <a:t>になります</a:t>
            </a:r>
          </a:p>
        </p:txBody>
      </p:sp>
    </p:spTree>
    <p:extLst>
      <p:ext uri="{BB962C8B-B14F-4D97-AF65-F5344CB8AC3E}">
        <p14:creationId xmlns:p14="http://schemas.microsoft.com/office/powerpoint/2010/main" val="3201738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46</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・カラダの仕組みを知れば、痛みの原因が自分でわかるようになる</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・たんぱく質はどれだけとっても損はない</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・毎日少しずつ動かしていけば、少しずつ改善していきます</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・痛みが出ること、カラダによくないことは控えていく努力をする</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803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47</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56179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Tree>
    <p:extLst>
      <p:ext uri="{BB962C8B-B14F-4D97-AF65-F5344CB8AC3E}">
        <p14:creationId xmlns:p14="http://schemas.microsoft.com/office/powerpoint/2010/main" val="193288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129">
            <a:extLst>
              <a:ext uri="{FF2B5EF4-FFF2-40B4-BE49-F238E27FC236}">
                <a16:creationId xmlns:a16="http://schemas.microsoft.com/office/drawing/2014/main" id="{B02F9333-8D06-4967-83E5-234543D93F1E}"/>
              </a:ext>
            </a:extLst>
          </p:cNvPr>
          <p:cNvSpPr/>
          <p:nvPr/>
        </p:nvSpPr>
        <p:spPr>
          <a:xfrm>
            <a:off x="5704128" y="3293006"/>
            <a:ext cx="2176139" cy="24720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デジタル操作をしているっぽいエスイーさん</a:t>
            </a:r>
          </a:p>
        </p:txBody>
      </p:sp>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4279089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Tree>
    <p:extLst>
      <p:ext uri="{BB962C8B-B14F-4D97-AF65-F5344CB8AC3E}">
        <p14:creationId xmlns:p14="http://schemas.microsoft.com/office/powerpoint/2010/main" val="131723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51</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Tree>
    <p:extLst>
      <p:ext uri="{BB962C8B-B14F-4D97-AF65-F5344CB8AC3E}">
        <p14:creationId xmlns:p14="http://schemas.microsoft.com/office/powerpoint/2010/main" val="16463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29">
            <a:extLst>
              <a:ext uri="{FF2B5EF4-FFF2-40B4-BE49-F238E27FC236}">
                <a16:creationId xmlns:a16="http://schemas.microsoft.com/office/drawing/2014/main" id="{0ED15ECB-51B9-4FF3-83F4-F98ECB63AD8F}"/>
              </a:ext>
            </a:extLst>
          </p:cNvPr>
          <p:cNvSpPr/>
          <p:nvPr/>
        </p:nvSpPr>
        <p:spPr>
          <a:xfrm>
            <a:off x="6705079" y="545225"/>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何かを作りあげているエスイーさん</a:t>
            </a:r>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16789</TotalTime>
  <Words>8128</Words>
  <Application>Microsoft Macintosh PowerPoint</Application>
  <PresentationFormat>画面に合わせる (4:3)</PresentationFormat>
  <Paragraphs>1298</Paragraphs>
  <Slides>52</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52</vt:i4>
      </vt:variant>
    </vt:vector>
  </HeadingPairs>
  <TitlesOfParts>
    <vt:vector size="62" baseType="lpstr">
      <vt:lpstr>HGP創英角ｺﾞｼｯｸUB</vt:lpstr>
      <vt:lpstr>Meiryo UI</vt:lpstr>
      <vt:lpstr>メイリオ</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並木　睦稀</cp:lastModifiedBy>
  <cp:revision>1925</cp:revision>
  <cp:lastPrinted>2021-04-16T08:51:14Z</cp:lastPrinted>
  <dcterms:created xsi:type="dcterms:W3CDTF">2020-08-08T14:33:54Z</dcterms:created>
  <dcterms:modified xsi:type="dcterms:W3CDTF">2021-09-02T11:39:20Z</dcterms:modified>
</cp:coreProperties>
</file>